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Axiomática da Geometria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Vocabulário do método axiomático</a:t>
            </a:r>
          </a:p>
        </p:txBody>
      </p:sp>
      <p:sp>
        <p:nvSpPr>
          <p:cNvPr id="4" name="CaixaDeTexto 3"/>
          <p:cNvSpPr txBox="1"/>
          <p:nvPr/>
        </p:nvSpPr>
        <p:spPr>
          <a:xfrm rot="21426762">
            <a:off x="8833606" y="5397648"/>
            <a:ext cx="2785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  <a:latin typeface="Arial Black" panose="020B0A04020102020204" pitchFamily="34" charset="0"/>
              </a:rPr>
              <a:t>José Pedro Brites -  </a:t>
            </a:r>
            <a:r>
              <a:rPr lang="pt-PT" sz="1100" dirty="0" err="1">
                <a:solidFill>
                  <a:schemeClr val="bg1"/>
                </a:solidFill>
                <a:latin typeface="Arial Black" panose="020B0A04020102020204" pitchFamily="34" charset="0"/>
              </a:rPr>
              <a:t>Fev</a:t>
            </a:r>
            <a:r>
              <a:rPr lang="pt-PT" sz="1100" dirty="0">
                <a:solidFill>
                  <a:schemeClr val="bg1"/>
                </a:solidFill>
                <a:latin typeface="Arial Black" panose="020B0A04020102020204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24005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7" y="459298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pt-PT" dirty="0"/>
              <a:t>   Vocabulário do método axiomático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683627" y="1617438"/>
            <a:ext cx="5088714" cy="3311189"/>
          </a:xfrm>
        </p:spPr>
        <p:txBody>
          <a:bodyPr/>
          <a:lstStyle/>
          <a:p>
            <a:r>
              <a:rPr lang="pt-PT" sz="4000" dirty="0">
                <a:solidFill>
                  <a:srgbClr val="92D050"/>
                </a:solidFill>
              </a:rPr>
              <a:t>Teoria</a:t>
            </a:r>
          </a:p>
          <a:p>
            <a:pPr marL="0" indent="0">
              <a:buNone/>
            </a:pPr>
            <a:r>
              <a:rPr lang="pt-PT" dirty="0"/>
              <a:t>é um conjunto de preposições consideradas verdadeiras. </a:t>
            </a:r>
          </a:p>
          <a:p>
            <a:pPr marL="0" indent="0">
              <a:buNone/>
            </a:pPr>
            <a:r>
              <a:rPr lang="pt-PT" dirty="0"/>
              <a:t>Uma teoria inclui, também, todas as preposições que delas forem dedutíveis logicamente.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14"/>
          </p:nvPr>
        </p:nvSpPr>
        <p:spPr>
          <a:xfrm>
            <a:off x="5993971" y="1492944"/>
            <a:ext cx="5086538" cy="3311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dirty="0"/>
              <a:t>No âmbito de uma teoria é necessário fixar:</a:t>
            </a:r>
          </a:p>
          <a:p>
            <a:r>
              <a:rPr lang="pt-PT" dirty="0">
                <a:solidFill>
                  <a:srgbClr val="92D050"/>
                </a:solidFill>
              </a:rPr>
              <a:t>objetivos primitivos</a:t>
            </a:r>
          </a:p>
          <a:p>
            <a:pPr marL="0" indent="0">
              <a:buNone/>
            </a:pPr>
            <a:r>
              <a:rPr lang="pt-PT" dirty="0"/>
              <a:t>        </a:t>
            </a:r>
            <a:r>
              <a:rPr lang="pt-PT" sz="1800" dirty="0"/>
              <a:t>isto é, objetos a partir dos quais se constroem outros.</a:t>
            </a:r>
            <a:endParaRPr lang="pt-PT" dirty="0"/>
          </a:p>
          <a:p>
            <a:r>
              <a:rPr lang="pt-PT" dirty="0">
                <a:solidFill>
                  <a:srgbClr val="92D050"/>
                </a:solidFill>
              </a:rPr>
              <a:t>relações primitivas</a:t>
            </a:r>
          </a:p>
          <a:p>
            <a:pPr marL="0" indent="0">
              <a:buNone/>
            </a:pPr>
            <a:r>
              <a:rPr lang="pt-PT" dirty="0"/>
              <a:t>       que são relações entre objetos que não se definam a partir  de outras.</a:t>
            </a:r>
          </a:p>
          <a:p>
            <a:r>
              <a:rPr lang="pt-PT" dirty="0">
                <a:solidFill>
                  <a:srgbClr val="92D050"/>
                </a:solidFill>
              </a:rPr>
              <a:t>axiomas</a:t>
            </a:r>
          </a:p>
          <a:p>
            <a:pPr marL="0" indent="0">
              <a:buNone/>
            </a:pPr>
            <a:r>
              <a:rPr lang="pt-PT" dirty="0"/>
              <a:t>       que sÃo preposições que se consideram verdadeiras e que nÃo sÃo deduzidas de outras.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627" y="4706224"/>
            <a:ext cx="52641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Exemplos:</a:t>
            </a:r>
          </a:p>
          <a:p>
            <a:r>
              <a:rPr lang="pt-PT" sz="1100" dirty="0"/>
              <a:t>     </a:t>
            </a:r>
          </a:p>
          <a:p>
            <a:r>
              <a:rPr lang="pt-PT" sz="1100" dirty="0"/>
              <a:t>     A teoria dos números estuda as relações entre os números;</a:t>
            </a:r>
          </a:p>
          <a:p>
            <a:endParaRPr lang="pt-PT" sz="1100" dirty="0"/>
          </a:p>
          <a:p>
            <a:r>
              <a:rPr lang="pt-PT" sz="1100" dirty="0"/>
              <a:t>     A Geometria euclidiana estuda a relação entre pontos, retas e planos.</a:t>
            </a:r>
          </a:p>
        </p:txBody>
      </p:sp>
      <p:sp>
        <p:nvSpPr>
          <p:cNvPr id="6" name="Fluxograma: Conexão 5"/>
          <p:cNvSpPr/>
          <p:nvPr/>
        </p:nvSpPr>
        <p:spPr>
          <a:xfrm>
            <a:off x="748714" y="5118627"/>
            <a:ext cx="104861" cy="1121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luxograma: Conexão 6"/>
          <p:cNvSpPr/>
          <p:nvPr/>
        </p:nvSpPr>
        <p:spPr>
          <a:xfrm>
            <a:off x="755008" y="5436314"/>
            <a:ext cx="104861" cy="1121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2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5343" y="402672"/>
            <a:ext cx="10360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92D050"/>
                </a:solidFill>
              </a:rPr>
              <a:t>Axiomática de uma teoria </a:t>
            </a:r>
            <a:r>
              <a:rPr lang="pt-PT" dirty="0"/>
              <a:t>é um conjunto de objetivos primitivos, relações primitivas e axiomas a partir dos quais todos os objetos e relações da teoria podem ser definidos e todas as preposições verdadeiras demonstradas.</a:t>
            </a:r>
          </a:p>
          <a:p>
            <a:endParaRPr lang="pt-PT" dirty="0"/>
          </a:p>
          <a:p>
            <a:r>
              <a:rPr lang="pt-PT" dirty="0">
                <a:solidFill>
                  <a:srgbClr val="92D050"/>
                </a:solidFill>
              </a:rPr>
              <a:t>Definição</a:t>
            </a:r>
            <a:r>
              <a:rPr lang="pt-PT" dirty="0"/>
              <a:t> é a explicação de um termo.</a:t>
            </a:r>
          </a:p>
          <a:p>
            <a:endParaRPr lang="pt-PT" dirty="0"/>
          </a:p>
          <a:p>
            <a:r>
              <a:rPr lang="pt-PT" dirty="0">
                <a:solidFill>
                  <a:srgbClr val="92D050"/>
                </a:solidFill>
              </a:rPr>
              <a:t>Teorema</a:t>
            </a:r>
            <a:r>
              <a:rPr lang="pt-PT" dirty="0"/>
              <a:t> é uma afirmação que se pode provar ser verdadeira através de outras afirmações já demonstradas, como outros teoremas, juntamente com afirmações anteriormente aceites, como axiomas.</a:t>
            </a:r>
          </a:p>
          <a:p>
            <a:endParaRPr lang="pt-PT" dirty="0"/>
          </a:p>
          <a:p>
            <a:r>
              <a:rPr lang="pt-PT" dirty="0">
                <a:solidFill>
                  <a:srgbClr val="92D050"/>
                </a:solidFill>
              </a:rPr>
              <a:t>Demonstração de um teorema </a:t>
            </a:r>
            <a:r>
              <a:rPr lang="pt-PT" dirty="0"/>
              <a:t>(ou prova) é um processo de mostrar que um teorema é verdadeiro.</a:t>
            </a:r>
          </a:p>
          <a:p>
            <a:endParaRPr lang="pt-PT" dirty="0"/>
          </a:p>
          <a:p>
            <a:r>
              <a:rPr lang="pt-PT" dirty="0">
                <a:solidFill>
                  <a:srgbClr val="92D050"/>
                </a:solidFill>
              </a:rPr>
              <a:t>Lema </a:t>
            </a:r>
            <a:r>
              <a:rPr lang="pt-PT" dirty="0"/>
              <a:t>é um teorema que é considerado resultado auxiliar para a demonstração de um teorema considerado mais relevante.</a:t>
            </a:r>
          </a:p>
          <a:p>
            <a:endParaRPr lang="pt-PT" dirty="0"/>
          </a:p>
          <a:p>
            <a:r>
              <a:rPr lang="pt-PT" dirty="0">
                <a:solidFill>
                  <a:srgbClr val="92D050"/>
                </a:solidFill>
              </a:rPr>
              <a:t>Corolário</a:t>
            </a:r>
            <a:r>
              <a:rPr lang="pt-PT" dirty="0"/>
              <a:t> é um teorema que surge como consequência de outro teorema considerado mais relevante.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901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612395" y="318782"/>
                <a:ext cx="10117123" cy="488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dirty="0"/>
                  <a:t>Considera a afirmação :</a:t>
                </a:r>
              </a:p>
              <a:p>
                <a:r>
                  <a:rPr lang="pt-PT" sz="1400" dirty="0"/>
                  <a:t>    </a:t>
                </a:r>
                <a:r>
                  <a:rPr lang="pt-PT" sz="1600" dirty="0"/>
                  <a:t>« Se um jovem é praticante de futebol, então, é um praticante de desporto »</a:t>
                </a:r>
                <a:endParaRPr lang="pt-PT" sz="1400" dirty="0"/>
              </a:p>
              <a:p>
                <a:endParaRPr lang="pt-PT" sz="1400" dirty="0"/>
              </a:p>
              <a:p>
                <a:r>
                  <a:rPr lang="pt-PT" sz="1400" dirty="0"/>
                  <a:t>Podemos considerar 2 partes:</a:t>
                </a:r>
              </a:p>
              <a:p>
                <a:r>
                  <a:rPr lang="pt-PT" sz="1400" dirty="0">
                    <a:solidFill>
                      <a:srgbClr val="92D050"/>
                    </a:solidFill>
                  </a:rPr>
                  <a:t>Condição suficiente </a:t>
                </a:r>
                <a:r>
                  <a:rPr lang="pt-PT" sz="1400" dirty="0"/>
                  <a:t>: Ser praticante de futebol é condição suficiente para ser praticante de desporto. Basta ser praticante de futebol para se praticante de desporto.</a:t>
                </a:r>
              </a:p>
              <a:p>
                <a:r>
                  <a:rPr lang="pt-PT" sz="1400" dirty="0">
                    <a:solidFill>
                      <a:srgbClr val="92D050"/>
                    </a:solidFill>
                  </a:rPr>
                  <a:t>Condição necessária </a:t>
                </a:r>
                <a:r>
                  <a:rPr lang="pt-PT" sz="1400" dirty="0"/>
                  <a:t>: Ser praticante de futebol não é uma condição necessária para se ser praticante de desporto. Porém ser praticante de desporto é uma condição necessária para se ser praticante de futebol.</a:t>
                </a:r>
              </a:p>
              <a:p>
                <a:endParaRPr lang="pt-PT" sz="1400" dirty="0"/>
              </a:p>
              <a:p>
                <a:r>
                  <a:rPr lang="pt-PT" sz="1400" dirty="0">
                    <a:solidFill>
                      <a:srgbClr val="FF0000"/>
                    </a:solidFill>
                  </a:rPr>
                  <a:t>Implicação, </a:t>
                </a:r>
                <a:r>
                  <a:rPr lang="pt-PT" sz="1400" dirty="0"/>
                  <a:t>símbolo matemático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PT" sz="2400" dirty="0"/>
                  <a:t>   </a:t>
                </a:r>
                <a:r>
                  <a:rPr lang="pt-PT" sz="1400" dirty="0"/>
                  <a:t>utiliza-se entre a condição suficiente e a condição necessária.</a:t>
                </a:r>
              </a:p>
              <a:p>
                <a:endParaRPr lang="pt-PT" sz="1400" dirty="0"/>
              </a:p>
              <a:p>
                <a:r>
                  <a:rPr lang="pt-PT" sz="1400" dirty="0"/>
                  <a:t>                                                                                            Ser praticante de futebol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PT" sz="1400" dirty="0"/>
                  <a:t>       Ser praticante de desporto </a:t>
                </a:r>
              </a:p>
              <a:p>
                <a:endParaRPr lang="pt-PT" sz="1400" dirty="0"/>
              </a:p>
              <a:p>
                <a:r>
                  <a:rPr lang="pt-PT" sz="1400" dirty="0"/>
                  <a:t>Dada uma implicação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PT" sz="1400" dirty="0"/>
                  <a:t>  , a </a:t>
                </a:r>
                <a:r>
                  <a:rPr lang="pt-PT" sz="1400" dirty="0">
                    <a:solidFill>
                      <a:srgbClr val="92D050"/>
                    </a:solidFill>
                  </a:rPr>
                  <a:t>implicação recíproca </a:t>
                </a:r>
                <a:r>
                  <a:rPr lang="pt-PT" sz="1400" dirty="0"/>
                  <a:t>é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pt-P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endParaRPr lang="pt-PT" sz="2400" dirty="0"/>
              </a:p>
              <a:p>
                <a:r>
                  <a:rPr lang="pt-PT" sz="1100" dirty="0"/>
                  <a:t>Exemplo:</a:t>
                </a:r>
              </a:p>
              <a:p>
                <a:endParaRPr lang="pt-PT" sz="1100" dirty="0"/>
              </a:p>
              <a:p>
                <a:r>
                  <a:rPr lang="pt-PT" sz="1400" dirty="0"/>
                  <a:t>   Se um número é múltiplo de 4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PT" sz="2400" dirty="0"/>
                  <a:t> </a:t>
                </a:r>
                <a:r>
                  <a:rPr lang="pt-PT" sz="1400" dirty="0"/>
                  <a:t>é um número par               </a:t>
                </a:r>
                <a:r>
                  <a:rPr lang="pt-PT" sz="1400" dirty="0">
                    <a:solidFill>
                      <a:srgbClr val="0070C0"/>
                    </a:solidFill>
                  </a:rPr>
                  <a:t>implicação verdadeira</a:t>
                </a:r>
              </a:p>
              <a:p>
                <a:endParaRPr lang="pt-PT" sz="1400" dirty="0">
                  <a:solidFill>
                    <a:srgbClr val="0070C0"/>
                  </a:solidFill>
                </a:endParaRPr>
              </a:p>
              <a:p>
                <a:r>
                  <a:rPr lang="pt-PT" sz="1400" dirty="0"/>
                  <a:t>a implicação recíproca seria:    Se um número é par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PT" sz="1400" dirty="0"/>
                  <a:t>    é múltiplo de 4        </a:t>
                </a:r>
                <a:r>
                  <a:rPr lang="pt-PT" sz="1400" dirty="0">
                    <a:solidFill>
                      <a:srgbClr val="0070C0"/>
                    </a:solidFill>
                  </a:rPr>
                  <a:t>implicação falsa</a:t>
                </a:r>
                <a:endParaRPr lang="pt-PT" sz="14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5" y="318782"/>
                <a:ext cx="10117123" cy="4885120"/>
              </a:xfrm>
              <a:prstGeom prst="rect">
                <a:avLst/>
              </a:prstGeom>
              <a:blipFill>
                <a:blip r:embed="rId2"/>
                <a:stretch>
                  <a:fillRect l="-181" t="-125" r="-4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009" y="335559"/>
            <a:ext cx="47901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Em muitos teoremas podemos distinguir 2 partes:</a:t>
            </a:r>
          </a:p>
          <a:p>
            <a:endParaRPr lang="pt-PT" dirty="0"/>
          </a:p>
          <a:p>
            <a:r>
              <a:rPr lang="pt-PT" sz="1600" dirty="0"/>
              <a:t>a </a:t>
            </a:r>
            <a:r>
              <a:rPr lang="pt-PT" sz="1600" dirty="0">
                <a:solidFill>
                  <a:srgbClr val="92D050"/>
                </a:solidFill>
              </a:rPr>
              <a:t>HIPÓTESE</a:t>
            </a:r>
            <a:r>
              <a:rPr lang="pt-PT" sz="1600" dirty="0"/>
              <a:t>, conjunto de uma ou mais proposições de que se parte;</a:t>
            </a:r>
          </a:p>
          <a:p>
            <a:endParaRPr lang="pt-PT" sz="1600" dirty="0"/>
          </a:p>
          <a:p>
            <a:r>
              <a:rPr lang="pt-PT" sz="1600" dirty="0"/>
              <a:t>a </a:t>
            </a:r>
            <a:r>
              <a:rPr lang="pt-PT" sz="1600" dirty="0">
                <a:solidFill>
                  <a:srgbClr val="92D050"/>
                </a:solidFill>
              </a:rPr>
              <a:t>TESE</a:t>
            </a:r>
            <a:r>
              <a:rPr lang="pt-PT" sz="1600" dirty="0"/>
              <a:t>, afirmação que se pretende provar a partir da hipótese.</a:t>
            </a:r>
          </a:p>
          <a:p>
            <a:endParaRPr lang="pt-PT" sz="1600" dirty="0"/>
          </a:p>
          <a:p>
            <a:r>
              <a:rPr lang="pt-PT" sz="1400" dirty="0"/>
              <a:t>Exemplo:</a:t>
            </a:r>
          </a:p>
          <a:p>
            <a:r>
              <a:rPr lang="pt-PT" sz="1400" dirty="0"/>
              <a:t>Teorema de Pitágoras “Num triângulo retângulo a soma dos quadrados das medidas dos catetos é igual ao quadrado da</a:t>
            </a:r>
          </a:p>
          <a:p>
            <a:r>
              <a:rPr lang="pt-PT" sz="1400" dirty="0"/>
              <a:t>medida da hipotenusa”</a:t>
            </a:r>
          </a:p>
          <a:p>
            <a:endParaRPr lang="pt-PT" sz="1400" dirty="0"/>
          </a:p>
          <a:p>
            <a:r>
              <a:rPr lang="pt-PT" sz="1400" dirty="0">
                <a:solidFill>
                  <a:srgbClr val="92D050"/>
                </a:solidFill>
              </a:rPr>
              <a:t>Hipótese</a:t>
            </a:r>
            <a:r>
              <a:rPr lang="pt-PT" sz="1400" dirty="0"/>
              <a:t> : É um triângulo retângulo</a:t>
            </a:r>
          </a:p>
          <a:p>
            <a:r>
              <a:rPr lang="pt-PT" sz="1400" dirty="0">
                <a:solidFill>
                  <a:srgbClr val="92D050"/>
                </a:solidFill>
              </a:rPr>
              <a:t>Tese</a:t>
            </a:r>
            <a:r>
              <a:rPr lang="pt-PT" sz="1400" dirty="0"/>
              <a:t> : a soma dos quadrados das medidas dos catetos é igual ao quadrado da medida da hipotenusa.</a:t>
            </a:r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sp>
        <p:nvSpPr>
          <p:cNvPr id="7" name="Seta: Para a Direita 6"/>
          <p:cNvSpPr/>
          <p:nvPr/>
        </p:nvSpPr>
        <p:spPr>
          <a:xfrm>
            <a:off x="436228" y="855677"/>
            <a:ext cx="294668" cy="24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: Para a Direita 7"/>
          <p:cNvSpPr/>
          <p:nvPr/>
        </p:nvSpPr>
        <p:spPr>
          <a:xfrm>
            <a:off x="436228" y="1628862"/>
            <a:ext cx="294668" cy="24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6258187" y="226503"/>
            <a:ext cx="489917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0070C0"/>
                </a:solidFill>
              </a:rPr>
              <a:t>Exercícios:</a:t>
            </a:r>
          </a:p>
          <a:p>
            <a:pPr marL="342900" indent="-342900">
              <a:buAutoNum type="arabicPeriod"/>
            </a:pPr>
            <a:r>
              <a:rPr lang="pt-PT" sz="1400" dirty="0"/>
              <a:t>Considera a implicação  «Se um polígono é um paralelogramo, então, é um quadrilátero»</a:t>
            </a:r>
          </a:p>
          <a:p>
            <a:r>
              <a:rPr lang="pt-PT" sz="1400" dirty="0"/>
              <a:t>   a) Distingue a condição suficiente da condição necessária.</a:t>
            </a:r>
          </a:p>
          <a:p>
            <a:r>
              <a:rPr lang="pt-PT" sz="1400" dirty="0"/>
              <a:t>   b) Enuncia a implicação recíproca e diz se é uma implicação verdadeira.</a:t>
            </a:r>
          </a:p>
          <a:p>
            <a:endParaRPr lang="pt-PT" sz="1400" dirty="0"/>
          </a:p>
          <a:p>
            <a:r>
              <a:rPr lang="pt-PT" sz="1400" dirty="0"/>
              <a:t>2. Identifica a hipótese e a tese no teorema seguinte:</a:t>
            </a:r>
          </a:p>
          <a:p>
            <a:r>
              <a:rPr lang="pt-PT" sz="1400" dirty="0"/>
              <a:t>  “ A soma das amplitudes dos ângulos internos de um quadrilátero é igual a 360 graus.”</a:t>
            </a:r>
          </a:p>
          <a:p>
            <a:endParaRPr lang="pt-PT" sz="1400" dirty="0"/>
          </a:p>
          <a:p>
            <a:r>
              <a:rPr lang="pt-PT" sz="1400" dirty="0">
                <a:solidFill>
                  <a:srgbClr val="FF0000"/>
                </a:solidFill>
              </a:rPr>
              <a:t>Resolução:</a:t>
            </a:r>
          </a:p>
          <a:p>
            <a:pPr marL="342900" indent="-342900">
              <a:buAutoNum type="arabicPeriod"/>
            </a:pPr>
            <a:r>
              <a:rPr lang="pt-PT" sz="1400" dirty="0"/>
              <a:t>a) </a:t>
            </a:r>
            <a:r>
              <a:rPr lang="pt-PT" sz="1400" dirty="0" err="1"/>
              <a:t>Cond</a:t>
            </a:r>
            <a:r>
              <a:rPr lang="pt-PT" sz="1400" dirty="0"/>
              <a:t>. Suficiente: O polígono é um paralelogramo.</a:t>
            </a:r>
          </a:p>
          <a:p>
            <a:r>
              <a:rPr lang="pt-PT" sz="1400" dirty="0"/>
              <a:t>                </a:t>
            </a:r>
            <a:r>
              <a:rPr lang="pt-PT" sz="1400" dirty="0" err="1"/>
              <a:t>Cond</a:t>
            </a:r>
            <a:r>
              <a:rPr lang="pt-PT" sz="1400" dirty="0"/>
              <a:t>. Necessária: O polígono é um quadrilátero.</a:t>
            </a:r>
          </a:p>
          <a:p>
            <a:r>
              <a:rPr lang="pt-PT" sz="1400" dirty="0"/>
              <a:t>           b) »Se um polígono é um quadrilátero, então, é um paralelogramo»   implicação falsa</a:t>
            </a:r>
          </a:p>
          <a:p>
            <a:endParaRPr lang="pt-PT" sz="1400" dirty="0"/>
          </a:p>
          <a:p>
            <a:pPr marL="342900" indent="-342900">
              <a:buAutoNum type="arabicPeriod" startAt="2"/>
            </a:pPr>
            <a:r>
              <a:rPr lang="pt-PT" sz="1400" dirty="0"/>
              <a:t>Hipótese : O polígono é um quadrilátero</a:t>
            </a:r>
          </a:p>
          <a:p>
            <a:r>
              <a:rPr lang="pt-PT" sz="1400" dirty="0"/>
              <a:t>           Tese : A soma das amplitudes dos ângulos internos é 360 graus.</a:t>
            </a:r>
          </a:p>
          <a:p>
            <a:endParaRPr lang="pt-PT" sz="1400" dirty="0"/>
          </a:p>
          <a:p>
            <a:endParaRPr lang="pt-PT" sz="1400" dirty="0"/>
          </a:p>
          <a:p>
            <a:r>
              <a:rPr lang="pt-PT" sz="1100" dirty="0">
                <a:solidFill>
                  <a:srgbClr val="0070C0"/>
                </a:solidFill>
              </a:rPr>
              <a:t>Exercícios da </a:t>
            </a:r>
            <a:r>
              <a:rPr lang="pt-PT" sz="1100" dirty="0" err="1">
                <a:solidFill>
                  <a:srgbClr val="0070C0"/>
                </a:solidFill>
              </a:rPr>
              <a:t>pag</a:t>
            </a:r>
            <a:r>
              <a:rPr lang="pt-PT" sz="1100" dirty="0">
                <a:solidFill>
                  <a:srgbClr val="0070C0"/>
                </a:solidFill>
              </a:rPr>
              <a:t> 11 manual 2.</a:t>
            </a:r>
          </a:p>
        </p:txBody>
      </p:sp>
    </p:spTree>
    <p:extLst>
      <p:ext uri="{BB962C8B-B14F-4D97-AF65-F5344CB8AC3E}">
        <p14:creationId xmlns:p14="http://schemas.microsoft.com/office/powerpoint/2010/main" val="108017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2548</TotalTime>
  <Words>569</Words>
  <Application>Microsoft Office PowerPoint</Application>
  <PresentationFormat>Ecrã Panorâmico</PresentationFormat>
  <Paragraphs>78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Cambria Math</vt:lpstr>
      <vt:lpstr>Impact</vt:lpstr>
      <vt:lpstr>Evento Principal</vt:lpstr>
      <vt:lpstr>Axiomática da Geometria</vt:lpstr>
      <vt:lpstr>   Vocabulário do método axiomático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Axiomática da Geometria</dc:title>
  <dc:creator>Zé_Pedro_Brites</dc:creator>
  <cp:lastModifiedBy>Zé_Pedro_Brites</cp:lastModifiedBy>
  <cp:revision>15</cp:revision>
  <dcterms:created xsi:type="dcterms:W3CDTF">2017-02-08T20:28:31Z</dcterms:created>
  <dcterms:modified xsi:type="dcterms:W3CDTF">2017-02-11T11:45:36Z</dcterms:modified>
</cp:coreProperties>
</file>